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3" r:id="rId5"/>
    <p:sldId id="270" r:id="rId6"/>
    <p:sldId id="271" r:id="rId7"/>
    <p:sldId id="272" r:id="rId8"/>
    <p:sldId id="259" r:id="rId9"/>
    <p:sldId id="274" r:id="rId10"/>
    <p:sldId id="275" r:id="rId11"/>
    <p:sldId id="276" r:id="rId12"/>
    <p:sldId id="280" r:id="rId13"/>
    <p:sldId id="264" r:id="rId14"/>
    <p:sldId id="269" r:id="rId15"/>
    <p:sldId id="266" r:id="rId16"/>
    <p:sldId id="267" r:id="rId17"/>
    <p:sldId id="281" r:id="rId18"/>
    <p:sldId id="277" r:id="rId19"/>
    <p:sldId id="278" r:id="rId20"/>
    <p:sldId id="279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6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2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7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6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9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7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0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6268-5514-41CD-BEAD-B8DC899F8AD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BCF57-37E8-4F6B-BE8A-631A2CD4E0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7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8C1C-D221-E074-7614-08AA86704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/>
              <a:t>Level Engineering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3E298-2AAC-0081-0B0E-8A6AFF518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1580316"/>
          </a:xfrm>
        </p:spPr>
        <p:txBody>
          <a:bodyPr>
            <a:normAutofit lnSpcReduction="10000"/>
          </a:bodyPr>
          <a:lstStyle/>
          <a:p>
            <a:pPr algn="l"/>
            <a:r>
              <a:rPr lang="de-DE" dirty="0"/>
              <a:t>Jonas Niewöhner . Lara Liebmann . Leon Stier . Okay Ünal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Music </a:t>
            </a:r>
            <a:r>
              <a:rPr lang="de-DE" dirty="0" err="1"/>
              <a:t>by</a:t>
            </a:r>
            <a:r>
              <a:rPr lang="de-DE" dirty="0"/>
              <a:t>: Lukas &amp; </a:t>
            </a:r>
            <a:r>
              <a:rPr lang="de-DE" dirty="0" err="1"/>
              <a:t>Arezou</a:t>
            </a:r>
            <a:r>
              <a:rPr lang="de-D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1516D-19AB-68C3-EC30-5914E8ECC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5" t="34720" r="1" b="1"/>
          <a:stretch/>
        </p:blipFill>
        <p:spPr>
          <a:xfrm>
            <a:off x="5880101" y="1257300"/>
            <a:ext cx="6311900" cy="56007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CAD57-FE83-7F7F-4A87-A6206D24FD50}"/>
              </a:ext>
            </a:extLst>
          </p:cNvPr>
          <p:cNvSpPr txBox="1"/>
          <p:nvPr/>
        </p:nvSpPr>
        <p:spPr>
          <a:xfrm>
            <a:off x="8049961" y="227968"/>
            <a:ext cx="3391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SKELETOONS</a:t>
            </a:r>
            <a:endParaRPr lang="en-US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757F8C-DBB2-D426-AAB2-6B5BAEAE7934}"/>
              </a:ext>
            </a:extLst>
          </p:cNvPr>
          <p:cNvCxnSpPr/>
          <p:nvPr/>
        </p:nvCxnSpPr>
        <p:spPr>
          <a:xfrm>
            <a:off x="878840" y="1058965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95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A6B1372-A7FC-681F-7D8C-4EF3D1F5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Hide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Enemies</a:t>
            </a:r>
            <a:endParaRPr lang="en-US" dirty="0" err="1"/>
          </a:p>
        </p:txBody>
      </p:sp>
      <p:pic>
        <p:nvPicPr>
          <p:cNvPr id="5" name="Grafik 13" descr="Ein Bild, das Licht enthält.&#10;&#10;Beschreibung automatisch generiert.">
            <a:extLst>
              <a:ext uri="{FF2B5EF4-FFF2-40B4-BE49-F238E27FC236}">
                <a16:creationId xmlns:a16="http://schemas.microsoft.com/office/drawing/2014/main" id="{7CAD8376-6B4A-3374-2A73-EB27F917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3" t="28" r="3353" b="246"/>
          <a:stretch/>
        </p:blipFill>
        <p:spPr>
          <a:xfrm>
            <a:off x="685800" y="1553703"/>
            <a:ext cx="4981583" cy="359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E0841B51-96B2-4C4C-6998-F569789879F9}"/>
              </a:ext>
            </a:extLst>
          </p:cNvPr>
          <p:cNvSpPr txBox="1"/>
          <p:nvPr/>
        </p:nvSpPr>
        <p:spPr>
          <a:xfrm>
            <a:off x="686080" y="5355433"/>
            <a:ext cx="49844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00" dirty="0">
                <a:cs typeface="Calibri"/>
              </a:rPr>
              <a:t>The </a:t>
            </a:r>
            <a:r>
              <a:rPr lang="de-DE" sz="2400" dirty="0" err="1">
                <a:cs typeface="Calibri"/>
              </a:rPr>
              <a:t>player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can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enter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coffins</a:t>
            </a:r>
            <a:r>
              <a:rPr lang="de-DE" sz="2400" dirty="0">
                <a:cs typeface="Calibri"/>
              </a:rPr>
              <a:t> in </a:t>
            </a:r>
            <a:r>
              <a:rPr lang="de-DE" sz="2400" dirty="0" err="1">
                <a:cs typeface="Calibri"/>
              </a:rPr>
              <a:t>the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level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to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hide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580992C-478F-F2CB-5EA2-DA37E656C700}"/>
              </a:ext>
            </a:extLst>
          </p:cNvPr>
          <p:cNvSpPr txBox="1"/>
          <p:nvPr/>
        </p:nvSpPr>
        <p:spPr>
          <a:xfrm>
            <a:off x="7020205" y="2202657"/>
            <a:ext cx="44605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00" dirty="0" err="1"/>
              <a:t>Enemies</a:t>
            </a:r>
            <a:r>
              <a:rPr lang="de-DE" sz="2400" dirty="0"/>
              <a:t> </a:t>
            </a:r>
            <a:r>
              <a:rPr lang="de-DE" sz="2400" dirty="0" err="1"/>
              <a:t>can't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hidden</a:t>
            </a:r>
            <a:r>
              <a:rPr lang="de-DE" sz="2400" dirty="0"/>
              <a:t> </a:t>
            </a:r>
            <a:r>
              <a:rPr lang="de-DE" sz="2400" dirty="0" err="1"/>
              <a:t>player</a:t>
            </a:r>
            <a:endParaRPr lang="de-DE" sz="2400" dirty="0" err="1">
              <a:cs typeface="Calibri"/>
            </a:endParaRP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7CFE6AAA-418F-832E-72B0-2C954F942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7" t="825" r="207"/>
          <a:stretch/>
        </p:blipFill>
        <p:spPr>
          <a:xfrm>
            <a:off x="7142480" y="3180081"/>
            <a:ext cx="4683759" cy="343280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20" name="Straight Connector 3">
            <a:extLst>
              <a:ext uri="{FF2B5EF4-FFF2-40B4-BE49-F238E27FC236}">
                <a16:creationId xmlns:a16="http://schemas.microsoft.com/office/drawing/2014/main" id="{3F22B52B-9DC0-FC3E-0E84-155A9215C1C2}"/>
              </a:ext>
            </a:extLst>
          </p:cNvPr>
          <p:cNvCxnSpPr>
            <a:cxnSpLocks/>
          </p:cNvCxnSpPr>
          <p:nvPr/>
        </p:nvCxnSpPr>
        <p:spPr>
          <a:xfrm flipV="1">
            <a:off x="726440" y="5364816"/>
            <a:ext cx="2001520" cy="8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C0B1306B-400C-8370-54AC-037D50C0FBD5}"/>
              </a:ext>
            </a:extLst>
          </p:cNvPr>
          <p:cNvCxnSpPr>
            <a:cxnSpLocks/>
          </p:cNvCxnSpPr>
          <p:nvPr/>
        </p:nvCxnSpPr>
        <p:spPr>
          <a:xfrm flipV="1">
            <a:off x="7142480" y="3033654"/>
            <a:ext cx="2001520" cy="8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48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A6B1372-A7FC-681F-7D8C-4EF3D1F5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Hide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Enemies</a:t>
            </a:r>
            <a:endParaRPr lang="en-US" dirty="0" err="1"/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7CAD8376-6B4A-3374-2A73-EB27F917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8799"/>
          <a:stretch/>
        </p:blipFill>
        <p:spPr>
          <a:xfrm>
            <a:off x="685800" y="1553703"/>
            <a:ext cx="4981583" cy="359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E0841B51-96B2-4C4C-6998-F569789879F9}"/>
              </a:ext>
            </a:extLst>
          </p:cNvPr>
          <p:cNvSpPr txBox="1"/>
          <p:nvPr/>
        </p:nvSpPr>
        <p:spPr>
          <a:xfrm>
            <a:off x="686080" y="5355433"/>
            <a:ext cx="498447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00" dirty="0" err="1">
                <a:cs typeface="Calibri"/>
              </a:rPr>
              <a:t>Collect</a:t>
            </a:r>
            <a:r>
              <a:rPr lang="de-DE" sz="2400" dirty="0">
                <a:cs typeface="Calibri"/>
              </a:rPr>
              <a:t> an item and carry </a:t>
            </a:r>
            <a:r>
              <a:rPr lang="de-DE" sz="2400" dirty="0" err="1">
                <a:cs typeface="Calibri"/>
              </a:rPr>
              <a:t>it</a:t>
            </a:r>
            <a:endParaRPr lang="de-DE" sz="2400" dirty="0">
              <a:cs typeface="Calibri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580992C-478F-F2CB-5EA2-DA37E656C700}"/>
              </a:ext>
            </a:extLst>
          </p:cNvPr>
          <p:cNvSpPr txBox="1"/>
          <p:nvPr/>
        </p:nvSpPr>
        <p:spPr>
          <a:xfrm>
            <a:off x="7045604" y="1954863"/>
            <a:ext cx="44605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00" dirty="0">
                <a:cs typeface="Calibri"/>
              </a:rPr>
              <a:t>Open </a:t>
            </a:r>
            <a:r>
              <a:rPr lang="de-DE" sz="2400" dirty="0" err="1">
                <a:cs typeface="Calibri"/>
              </a:rPr>
              <a:t>doors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with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their</a:t>
            </a:r>
            <a:r>
              <a:rPr lang="de-DE" sz="2400" dirty="0">
                <a:cs typeface="Calibri"/>
              </a:rPr>
              <a:t> </a:t>
            </a:r>
            <a:r>
              <a:rPr lang="de-DE" sz="2400" dirty="0" err="1">
                <a:cs typeface="Calibri"/>
              </a:rPr>
              <a:t>key</a:t>
            </a:r>
            <a:endParaRPr lang="de-DE" sz="2400" dirty="0">
              <a:cs typeface="Calibri"/>
            </a:endParaRP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7CFE6AAA-418F-832E-72B0-2C954F942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0" t="1027" b="1359"/>
          <a:stretch/>
        </p:blipFill>
        <p:spPr>
          <a:xfrm>
            <a:off x="7172606" y="2680703"/>
            <a:ext cx="4806034" cy="409955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2" name="Straight Connector 3">
            <a:extLst>
              <a:ext uri="{FF2B5EF4-FFF2-40B4-BE49-F238E27FC236}">
                <a16:creationId xmlns:a16="http://schemas.microsoft.com/office/drawing/2014/main" id="{870F0D21-02C5-755F-FC4D-F9B4D32CFD05}"/>
              </a:ext>
            </a:extLst>
          </p:cNvPr>
          <p:cNvCxnSpPr>
            <a:cxnSpLocks/>
          </p:cNvCxnSpPr>
          <p:nvPr/>
        </p:nvCxnSpPr>
        <p:spPr>
          <a:xfrm flipV="1">
            <a:off x="726440" y="5364816"/>
            <a:ext cx="2001520" cy="8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FF2F37A4-A3C0-80F3-CF3B-CBC877693536}"/>
              </a:ext>
            </a:extLst>
          </p:cNvPr>
          <p:cNvCxnSpPr>
            <a:cxnSpLocks/>
          </p:cNvCxnSpPr>
          <p:nvPr/>
        </p:nvCxnSpPr>
        <p:spPr>
          <a:xfrm flipV="1">
            <a:off x="7172606" y="2540218"/>
            <a:ext cx="2001520" cy="8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0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40D8-900D-63F7-B831-B28C3E04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Okay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AF887CA-6FA9-63E0-6E30-21E9606A7E67}"/>
              </a:ext>
            </a:extLst>
          </p:cNvPr>
          <p:cNvSpPr txBox="1"/>
          <p:nvPr/>
        </p:nvSpPr>
        <p:spPr bwMode="auto">
          <a:xfrm>
            <a:off x="868980" y="1772816"/>
            <a:ext cx="4905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de-DE" sz="2000" dirty="0"/>
              <a:t>Castle</a:t>
            </a:r>
            <a:r>
              <a:rPr lang="en-US" sz="2000" dirty="0"/>
              <a:t>yard Level</a:t>
            </a:r>
            <a:endParaRPr sz="2000" dirty="0"/>
          </a:p>
          <a:p>
            <a:pPr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Enemy AI</a:t>
            </a:r>
            <a:endParaRPr sz="2000" dirty="0"/>
          </a:p>
          <a:p>
            <a:pPr marL="285750" indent="-285750">
              <a:buFont typeface="Arial"/>
              <a:buChar char="•"/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4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7AD1-4562-867C-091A-8FD1ED80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Enemy AI – Core AI and Tool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966A-1284-F6A7-DB07-A19D6C25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Navmesh Agents</a:t>
            </a:r>
          </a:p>
          <a:p>
            <a:r>
              <a:rPr lang="de-DE" dirty="0"/>
              <a:t>Path specified with Tool</a:t>
            </a:r>
          </a:p>
          <a:p>
            <a:r>
              <a:rPr lang="de-DE" dirty="0"/>
              <a:t>Various Parameter to define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5DCD2-FA03-3A70-8461-53524F53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9" y="1610185"/>
            <a:ext cx="6173061" cy="4782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FD0F59-50FF-EECF-98B4-66C2CE5B1D48}"/>
              </a:ext>
            </a:extLst>
          </p:cNvPr>
          <p:cNvCxnSpPr/>
          <p:nvPr/>
        </p:nvCxnSpPr>
        <p:spPr>
          <a:xfrm>
            <a:off x="4572000" y="4216400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8305E5-7926-2D72-BE8A-A437B439E4D7}"/>
              </a:ext>
            </a:extLst>
          </p:cNvPr>
          <p:cNvCxnSpPr/>
          <p:nvPr/>
        </p:nvCxnSpPr>
        <p:spPr>
          <a:xfrm>
            <a:off x="4572000" y="4622800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FFD0BB-B669-B7B7-4D51-ADB054322EDB}"/>
              </a:ext>
            </a:extLst>
          </p:cNvPr>
          <p:cNvSpPr txBox="1"/>
          <p:nvPr/>
        </p:nvSpPr>
        <p:spPr>
          <a:xfrm>
            <a:off x="2238655" y="4014786"/>
            <a:ext cx="19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Layer to find Player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99BE5-B7B1-958F-BC74-C5FCC7081C9D}"/>
              </a:ext>
            </a:extLst>
          </p:cNvPr>
          <p:cNvSpPr txBox="1"/>
          <p:nvPr/>
        </p:nvSpPr>
        <p:spPr>
          <a:xfrm>
            <a:off x="2238655" y="4431508"/>
            <a:ext cx="242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Layer to define Objects behind which Player can hide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A545A1-036B-769C-CA49-673E231EAEFB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8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4D4C3-A144-591A-B37A-458F8B5F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 dirty="0"/>
              <a:t>Enemy AI - Behaviour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6C394-878C-70DB-436D-CD2383C57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0" r="17215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D5CC5-532E-AA48-049F-C09600199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000" dirty="0"/>
              <a:t>Walk Path</a:t>
            </a:r>
          </a:p>
          <a:p>
            <a:pPr marL="514350" indent="-514350">
              <a:buFont typeface="+mj-lt"/>
              <a:buAutoNum type="arabicPeriod"/>
            </a:pPr>
            <a:endParaRPr lang="de-DE" sz="2000" dirty="0"/>
          </a:p>
          <a:p>
            <a:pPr marL="514350" indent="-514350">
              <a:buFont typeface="+mj-lt"/>
              <a:buAutoNum type="arabicPeriod"/>
            </a:pPr>
            <a:r>
              <a:rPr lang="de-DE" sz="2000" dirty="0"/>
              <a:t>Scout for Player on Waypoints (Rotate/Look Around)</a:t>
            </a:r>
          </a:p>
          <a:p>
            <a:pPr marL="514350" indent="-514350">
              <a:buFont typeface="+mj-lt"/>
              <a:buAutoNum type="arabicPeriod"/>
            </a:pPr>
            <a:endParaRPr lang="de-DE" sz="2000" dirty="0"/>
          </a:p>
          <a:p>
            <a:pPr marL="514350" indent="-514350">
              <a:buFont typeface="+mj-lt"/>
              <a:buAutoNum type="arabicPeriod"/>
            </a:pPr>
            <a:r>
              <a:rPr lang="de-DE" sz="2000" dirty="0"/>
              <a:t>If sees Player, catch Player</a:t>
            </a:r>
          </a:p>
          <a:p>
            <a:pPr lvl="1"/>
            <a:r>
              <a:rPr lang="en-US" sz="2000" dirty="0"/>
              <a:t>No chance to escape Enemy</a:t>
            </a:r>
          </a:p>
          <a:p>
            <a:pPr lvl="1"/>
            <a:r>
              <a:rPr lang="en-US" sz="2000" dirty="0"/>
              <a:t>Level restarts</a:t>
            </a:r>
            <a:endParaRPr lang="de-DE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EEF17C-0D7D-6004-E2A5-E6B727E22AFC}"/>
              </a:ext>
            </a:extLst>
          </p:cNvPr>
          <p:cNvCxnSpPr/>
          <p:nvPr/>
        </p:nvCxnSpPr>
        <p:spPr>
          <a:xfrm>
            <a:off x="6513788" y="2006600"/>
            <a:ext cx="50051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EE8DE-7E5C-F55D-8786-A2769CC86CF3}"/>
              </a:ext>
            </a:extLst>
          </p:cNvPr>
          <p:cNvCxnSpPr>
            <a:cxnSpLocks/>
          </p:cNvCxnSpPr>
          <p:nvPr/>
        </p:nvCxnSpPr>
        <p:spPr>
          <a:xfrm flipH="1">
            <a:off x="1619250" y="1628775"/>
            <a:ext cx="1866900" cy="225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EE733F-C7FF-E4BD-3DB8-F7153D33F9B2}"/>
              </a:ext>
            </a:extLst>
          </p:cNvPr>
          <p:cNvCxnSpPr>
            <a:cxnSpLocks/>
          </p:cNvCxnSpPr>
          <p:nvPr/>
        </p:nvCxnSpPr>
        <p:spPr>
          <a:xfrm flipH="1">
            <a:off x="2657475" y="1628775"/>
            <a:ext cx="1028700" cy="2695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0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1824-5403-81B8-BB1D-9CB3B775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Enemy AI – Visualisation in Scene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21304-4DE3-3A15-21AB-3C3349F7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128"/>
            <a:ext cx="6545378" cy="5342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0A5F4-91AE-9E97-0C3C-AAD07A5B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570" y="1977558"/>
            <a:ext cx="4173969" cy="44180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B00AE-47AE-596F-ED25-D288AA8A807C}"/>
              </a:ext>
            </a:extLst>
          </p:cNvPr>
          <p:cNvCxnSpPr/>
          <p:nvPr/>
        </p:nvCxnSpPr>
        <p:spPr>
          <a:xfrm>
            <a:off x="700087" y="135255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8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3E9C-FE1C-88CF-6F2A-0A702465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Enemy AI Tool – Intuitive Path Creator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57FD-852D-4A17-5A87-9E73F63F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89"/>
            <a:ext cx="52578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Draw the path of Enemies by clicking it into the scene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Create Scriptable Object to store Path informations </a:t>
            </a:r>
          </a:p>
          <a:p>
            <a:r>
              <a:rPr lang="de-DE" sz="2400" dirty="0"/>
              <a:t>Enable toggle </a:t>
            </a:r>
            <a:r>
              <a:rPr lang="de-DE" sz="2400" dirty="0">
                <a:sym typeface="Wingdings" panose="05000000000000000000" pitchFamily="2" charset="2"/>
              </a:rPr>
              <a:t> Leftclick in the Scene View to create a Waypoint</a:t>
            </a:r>
          </a:p>
          <a:p>
            <a:pPr marL="0" indent="0">
              <a:buNone/>
            </a:pPr>
            <a:endParaRPr lang="de-DE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83107-40CA-116E-BA1A-EE2BBB8E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6" y="2347638"/>
            <a:ext cx="4706007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3721B-0AF3-9F27-88FD-A828297A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96" y="5263979"/>
            <a:ext cx="4715533" cy="1228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CC0AF-17EF-03DF-F4DC-F62610DE4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84"/>
          <a:stretch/>
        </p:blipFill>
        <p:spPr>
          <a:xfrm>
            <a:off x="6096000" y="2595115"/>
            <a:ext cx="5654749" cy="3897760"/>
          </a:xfrm>
          <a:prstGeom prst="rect">
            <a:avLst/>
          </a:prstGeom>
        </p:spPr>
      </p:pic>
      <p:pic>
        <p:nvPicPr>
          <p:cNvPr id="9" name="Picture 16" descr="Click Png PNG Free Images with Transparent Background - (389 Free Downloads)">
            <a:extLst>
              <a:ext uri="{FF2B5EF4-FFF2-40B4-BE49-F238E27FC236}">
                <a16:creationId xmlns:a16="http://schemas.microsoft.com/office/drawing/2014/main" id="{C5772B48-039F-2C1D-EE56-10F91BD8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49" y="3965613"/>
            <a:ext cx="532345" cy="5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8A05EE-51B2-7539-3D2F-39D33817CE2E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1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40D8-900D-63F7-B831-B28C3E04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Leon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AF887CA-6FA9-63E0-6E30-21E9606A7E67}"/>
              </a:ext>
            </a:extLst>
          </p:cNvPr>
          <p:cNvSpPr txBox="1"/>
          <p:nvPr/>
        </p:nvSpPr>
        <p:spPr bwMode="auto">
          <a:xfrm>
            <a:off x="868980" y="1772816"/>
            <a:ext cx="49059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Garden Level</a:t>
            </a:r>
            <a:endParaRPr sz="2000" dirty="0"/>
          </a:p>
          <a:p>
            <a:pPr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Puzzle</a:t>
            </a:r>
          </a:p>
          <a:p>
            <a:pPr marL="285750" indent="-285750">
              <a:buFont typeface="Arial"/>
              <a:buChar char="•"/>
              <a:defRPr/>
            </a:pPr>
            <a:endParaRPr lang="en-US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 err="1"/>
              <a:t>Wallplacer</a:t>
            </a:r>
            <a:r>
              <a:rPr lang="en-US" sz="2000" dirty="0"/>
              <a:t> Tool</a:t>
            </a:r>
            <a:endParaRPr sz="2000" dirty="0"/>
          </a:p>
          <a:p>
            <a:pPr marL="285750" indent="-285750">
              <a:buFont typeface="Arial"/>
              <a:buChar char="•"/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8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A4AAE-B01A-CD48-5664-76EE71B579C8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31F1017-D2DD-B6A4-87FB-0F29E6490833}"/>
              </a:ext>
            </a:extLst>
          </p:cNvPr>
          <p:cNvSpPr>
            <a:spLocks noGrp="1"/>
          </p:cNvSpPr>
          <p:nvPr/>
        </p:nvSpPr>
        <p:spPr>
          <a:xfrm>
            <a:off x="685800" y="292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Level Iteration &amp; Patterns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540464-DEAA-2BA9-F2A2-50A76DCED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 err="1"/>
              <a:t>Verticality</a:t>
            </a:r>
            <a:endParaRPr lang="de-DE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Graveyard is downhill from garden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US" sz="20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Learning by doing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Hiding in coffins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Entry hidden from view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Multiple Paths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Distract enemies vs. Sneak around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Hide in coffins vs. Hide behind gravestones</a:t>
            </a:r>
          </a:p>
        </p:txBody>
      </p:sp>
      <p:pic>
        <p:nvPicPr>
          <p:cNvPr id="11" name="Picture 5" descr="A close-up of a music sheet&#10;&#10;Description automatically generated with low confidence">
            <a:extLst>
              <a:ext uri="{FF2B5EF4-FFF2-40B4-BE49-F238E27FC236}">
                <a16:creationId xmlns:a16="http://schemas.microsoft.com/office/drawing/2014/main" id="{5FF6B545-5EF0-2636-FF48-AC69E753A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21" y="1790065"/>
            <a:ext cx="5982824" cy="303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30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A4AAE-B01A-CD48-5664-76EE71B579C8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0EA599A-0EA6-187B-CF84-9CB7A0D3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Tool Development: Wall </a:t>
            </a:r>
            <a:r>
              <a:rPr lang="de-DE" dirty="0" err="1"/>
              <a:t>Placer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BE3DD6-619C-B245-3AFF-A40445AC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Problem: Building Walls takes too much time</a:t>
            </a:r>
          </a:p>
          <a:p>
            <a:r>
              <a:rPr lang="en-US" dirty="0">
                <a:sym typeface="Wingdings" panose="05000000000000000000" pitchFamily="2" charset="2"/>
              </a:rPr>
              <a:t>Cause: Need to build Wall one object at a time</a:t>
            </a:r>
          </a:p>
          <a:p>
            <a:r>
              <a:rPr lang="en-US" dirty="0">
                <a:sym typeface="Wingdings" panose="05000000000000000000" pitchFamily="2" charset="2"/>
              </a:rPr>
              <a:t>Solution – Wall Placer Tool: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Choose Object to place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Define Start point (by clicking in the scene)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Define End point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Tool fills connecting line with Walls (or other objects)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Supports snapping</a:t>
            </a:r>
          </a:p>
        </p:txBody>
      </p:sp>
    </p:spTree>
    <p:extLst>
      <p:ext uri="{BB962C8B-B14F-4D97-AF65-F5344CB8AC3E}">
        <p14:creationId xmlns:p14="http://schemas.microsoft.com/office/powerpoint/2010/main" val="175553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5319-813A-1CE8-3B38-1E4C497B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Gameplay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A9EA83-56B3-6F23-90B0-ED4D2B8323F4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2023-02-02 23-34-29">
            <a:hlinkClick r:id="" action="ppaction://media"/>
            <a:extLst>
              <a:ext uri="{FF2B5EF4-FFF2-40B4-BE49-F238E27FC236}">
                <a16:creationId xmlns:a16="http://schemas.microsoft.com/office/drawing/2014/main" id="{C4CB114D-A6BF-FC9A-462D-58D1894AB5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625" t="5324" r="4834" b="5324"/>
          <a:stretch/>
        </p:blipFill>
        <p:spPr>
          <a:xfrm>
            <a:off x="1676400" y="1599565"/>
            <a:ext cx="8534400" cy="47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A4AAE-B01A-CD48-5664-76EE71B579C8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0EA599A-0EA6-187B-CF84-9CB7A0D3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Tool Development: Wall </a:t>
            </a:r>
            <a:r>
              <a:rPr lang="de-DE" dirty="0" err="1"/>
              <a:t>Placer</a:t>
            </a:r>
            <a:endParaRPr lang="en-US" dirty="0"/>
          </a:p>
        </p:txBody>
      </p:sp>
      <p:pic>
        <p:nvPicPr>
          <p:cNvPr id="9" name="Content Placeholder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58B555-BAEF-F032-231E-C0E1019BD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/>
          <a:stretch/>
        </p:blipFill>
        <p:spPr>
          <a:xfrm>
            <a:off x="139630" y="1575463"/>
            <a:ext cx="8175627" cy="5282537"/>
          </a:xfrm>
        </p:spPr>
      </p:pic>
      <p:pic>
        <p:nvPicPr>
          <p:cNvPr id="11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DD8EF1-933D-A6C7-1DD2-4EF5B5BAE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/>
          <a:stretch/>
        </p:blipFill>
        <p:spPr>
          <a:xfrm>
            <a:off x="3847363" y="1586897"/>
            <a:ext cx="7690467" cy="5271103"/>
          </a:xfrm>
          <a:prstGeom prst="rect">
            <a:avLst/>
          </a:prstGeom>
        </p:spPr>
      </p:pic>
      <p:pic>
        <p:nvPicPr>
          <p:cNvPr id="12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E12BE5-22A2-6C07-8E5E-B74015D55F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6" t="-54" r="31615" b="54"/>
          <a:stretch/>
        </p:blipFill>
        <p:spPr>
          <a:xfrm>
            <a:off x="7220782" y="1574140"/>
            <a:ext cx="4850447" cy="52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11D8-CB89-7044-0D06-96ACAF42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Music Pieces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31BBBD-46D9-DC18-0675-5E08957FD1CD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3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C70B-9C71-D02A-96A3-63165177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Jonas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8D00E4-46B5-F8BA-61F4-2C1A03E2E554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BCD8C8BF-9913-3F00-A91A-DE50CE5142FE}"/>
              </a:ext>
            </a:extLst>
          </p:cNvPr>
          <p:cNvSpPr txBox="1"/>
          <p:nvPr/>
        </p:nvSpPr>
        <p:spPr bwMode="auto">
          <a:xfrm>
            <a:off x="868980" y="1772816"/>
            <a:ext cx="49059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de-DE" sz="2000" dirty="0"/>
              <a:t>Underground Level</a:t>
            </a:r>
            <a:endParaRPr sz="2000" dirty="0"/>
          </a:p>
          <a:p>
            <a:pPr marL="285750" indent="-285750">
              <a:buFont typeface="Arial"/>
              <a:buChar char="•"/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de-DE" sz="2000" dirty="0"/>
              <a:t>Balance Herausforderung / Einführung</a:t>
            </a:r>
            <a:endParaRPr sz="2000" dirty="0"/>
          </a:p>
          <a:p>
            <a:pPr marL="285750" indent="-285750">
              <a:buFont typeface="Arial"/>
              <a:buChar char="•"/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de-DE" sz="2000" dirty="0"/>
              <a:t>Schwierigkeit: Kein natürliches Licht</a:t>
            </a:r>
            <a:endParaRPr sz="2000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0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8D00E4-46B5-F8BA-61F4-2C1A03E2E554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Grafik 2" descr="Ein Bild, das Wand, Kamin enthält.&#10;&#10;Automatisch generierte Beschreibung">
            <a:extLst>
              <a:ext uri="{FF2B5EF4-FFF2-40B4-BE49-F238E27FC236}">
                <a16:creationId xmlns:a16="http://schemas.microsoft.com/office/drawing/2014/main" id="{461F1259-4CBF-8B8A-26D6-5698FB8A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85800" y="1956467"/>
            <a:ext cx="5286078" cy="2945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drinnen, Licht, erleuchtet, dunkel enthält.&#10;&#10;Automatisch generierte Beschreibung">
            <a:extLst>
              <a:ext uri="{FF2B5EF4-FFF2-40B4-BE49-F238E27FC236}">
                <a16:creationId xmlns:a16="http://schemas.microsoft.com/office/drawing/2014/main" id="{8DD08CE5-22DD-A96C-2D68-26162F1C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20124" y="3429000"/>
            <a:ext cx="5286078" cy="2891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3AC932A-5D4B-D5ED-834D-EDE96EEE7C7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 dirty="0"/>
              <a:t>Dungeon Level - Jonas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2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BED4C13-75B0-9C75-94FE-2C7CBDD10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2" r="22302"/>
          <a:stretch/>
        </p:blipFill>
        <p:spPr>
          <a:xfrm>
            <a:off x="7452874" y="1825625"/>
            <a:ext cx="3900926" cy="346138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3D452B-3F09-3B10-591B-7C5AD2A1946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  <a:defRPr/>
            </a:pPr>
            <a:r>
              <a:rPr lang="de-DE" dirty="0"/>
              <a:t>Third Person</a:t>
            </a:r>
            <a:endParaRPr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Walk / Jump / Sneak / Run</a:t>
            </a:r>
            <a:endParaRPr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Werfen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6BF639-1969-2C25-5F4A-E18705AF3F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 dirty="0"/>
              <a:t>Character Controller - Jonas</a:t>
            </a:r>
            <a:endParaRPr lang="en-US" dirty="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904F4D97-FA97-8054-0AA8-BA51AF89F0B7}"/>
              </a:ext>
            </a:extLst>
          </p:cNvPr>
          <p:cNvCxnSpPr>
            <a:cxnSpLocks/>
          </p:cNvCxnSpPr>
          <p:nvPr/>
        </p:nvCxnSpPr>
        <p:spPr bwMode="auto"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17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BED4C13-75B0-9C75-94FE-2C7CBDD10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8254"/>
          <a:stretch/>
        </p:blipFill>
        <p:spPr>
          <a:xfrm>
            <a:off x="6624834" y="2012392"/>
            <a:ext cx="4693406" cy="416457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6BF639-1969-2C25-5F4A-E18705AF3F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 dirty="0"/>
              <a:t>Character Controller - Jonas</a:t>
            </a:r>
            <a:endParaRPr lang="en-US" dirty="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904F4D97-FA97-8054-0AA8-BA51AF89F0B7}"/>
              </a:ext>
            </a:extLst>
          </p:cNvPr>
          <p:cNvCxnSpPr>
            <a:cxnSpLocks/>
          </p:cNvCxnSpPr>
          <p:nvPr/>
        </p:nvCxnSpPr>
        <p:spPr bwMode="auto"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920CE-7620-95EF-F3BA-0136EFE0BF4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  <a:defRPr/>
            </a:pP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Third Person</a:t>
            </a:r>
            <a:endParaRPr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r>
              <a:rPr lang="de-DE" dirty="0"/>
              <a:t>Walk / Jump / Sneak / Run</a:t>
            </a:r>
            <a:endParaRPr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Werfen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2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BED4C13-75B0-9C75-94FE-2C7CBDD10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8254"/>
          <a:stretch/>
        </p:blipFill>
        <p:spPr>
          <a:xfrm>
            <a:off x="6599434" y="2012392"/>
            <a:ext cx="4693406" cy="416457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6BF639-1969-2C25-5F4A-E18705AF3F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 dirty="0"/>
              <a:t>Character Controller - Jonas</a:t>
            </a:r>
            <a:endParaRPr lang="en-US" dirty="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904F4D97-FA97-8054-0AA8-BA51AF89F0B7}"/>
              </a:ext>
            </a:extLst>
          </p:cNvPr>
          <p:cNvCxnSpPr>
            <a:cxnSpLocks/>
          </p:cNvCxnSpPr>
          <p:nvPr/>
        </p:nvCxnSpPr>
        <p:spPr bwMode="auto"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8860F3-02BB-2B99-D31F-B6FEAEFE0BC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  <a:defRPr/>
            </a:pP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Third Person</a:t>
            </a:r>
            <a:endParaRPr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r>
              <a:rPr lang="de-DE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Walk / Jump / Sneak / Run</a:t>
            </a:r>
            <a:endParaRPr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endParaRPr lang="de-DE" dirty="0"/>
          </a:p>
          <a:p>
            <a:pPr marL="571500" indent="-571500">
              <a:buFont typeface="+mj-lt"/>
              <a:buAutoNum type="romanUcPeriod"/>
              <a:defRPr/>
            </a:pPr>
            <a:r>
              <a:rPr lang="de-DE" dirty="0"/>
              <a:t>Werfen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0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40D8-900D-63F7-B831-B28C3E04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Lara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AF887CA-6FA9-63E0-6E30-21E9606A7E67}"/>
              </a:ext>
            </a:extLst>
          </p:cNvPr>
          <p:cNvSpPr txBox="1"/>
          <p:nvPr/>
        </p:nvSpPr>
        <p:spPr bwMode="auto">
          <a:xfrm>
            <a:off x="868980" y="1772816"/>
            <a:ext cx="4905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de-DE" sz="2000" dirty="0"/>
              <a:t>Castle Level</a:t>
            </a:r>
            <a:endParaRPr sz="2000" dirty="0"/>
          </a:p>
          <a:p>
            <a:pPr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 err="1"/>
              <a:t>Interactables</a:t>
            </a:r>
            <a:endParaRPr sz="2000" dirty="0"/>
          </a:p>
          <a:p>
            <a:pPr marL="285750" indent="-285750">
              <a:buFont typeface="Arial"/>
              <a:buChar char="•"/>
              <a:defRPr/>
            </a:pPr>
            <a:endParaRPr lang="de-DE" sz="2000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22D40D8-900D-63F7-B831-B28C3E04B964}"/>
              </a:ext>
            </a:extLst>
          </p:cNvPr>
          <p:cNvSpPr>
            <a:spLocks noGrp="1"/>
          </p:cNvSpPr>
          <p:nvPr/>
        </p:nvSpPr>
        <p:spPr>
          <a:xfrm>
            <a:off x="823912" y="1804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Interactive Level Objects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60A929-FA3A-E332-B6A9-05CA15EE51B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69" y="1617821"/>
            <a:ext cx="8404702" cy="492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FBE2D710-FA73-4CF9-47D4-5262C389BE89}"/>
              </a:ext>
            </a:extLst>
          </p:cNvPr>
          <p:cNvCxnSpPr>
            <a:cxnSpLocks/>
          </p:cNvCxnSpPr>
          <p:nvPr/>
        </p:nvCxnSpPr>
        <p:spPr>
          <a:xfrm flipH="1">
            <a:off x="10074831" y="5226050"/>
            <a:ext cx="640794" cy="1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9B674B4F-6AD4-F58C-5B0C-CF32EA65F1AD}"/>
              </a:ext>
            </a:extLst>
          </p:cNvPr>
          <p:cNvCxnSpPr>
            <a:cxnSpLocks/>
          </p:cNvCxnSpPr>
          <p:nvPr/>
        </p:nvCxnSpPr>
        <p:spPr>
          <a:xfrm>
            <a:off x="1628775" y="5441950"/>
            <a:ext cx="1368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BD14D36C-694F-4C67-B248-4F5D109AF626}"/>
              </a:ext>
            </a:extLst>
          </p:cNvPr>
          <p:cNvSpPr txBox="1"/>
          <p:nvPr/>
        </p:nvSpPr>
        <p:spPr>
          <a:xfrm>
            <a:off x="10677805" y="4719636"/>
            <a:ext cx="15100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Teleportation Area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B738CDB-8E8A-97CF-5429-388E0AD8A4DE}"/>
              </a:ext>
            </a:extLst>
          </p:cNvPr>
          <p:cNvSpPr txBox="1"/>
          <p:nvPr/>
        </p:nvSpPr>
        <p:spPr>
          <a:xfrm>
            <a:off x="219355" y="5174458"/>
            <a:ext cx="141259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 err="1"/>
              <a:t>Lockers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hide</a:t>
            </a:r>
            <a:r>
              <a:rPr lang="de-DE" dirty="0"/>
              <a:t> in</a:t>
            </a:r>
            <a:endParaRPr lang="de-DE" dirty="0">
              <a:cs typeface="Calibri"/>
            </a:endParaRPr>
          </a:p>
          <a:p>
            <a:endParaRPr lang="en-US" dirty="0"/>
          </a:p>
        </p:txBody>
      </p:sp>
      <p:cxnSp>
        <p:nvCxnSpPr>
          <p:cNvPr id="13" name="Straight Arrow Connector 7">
            <a:extLst>
              <a:ext uri="{FF2B5EF4-FFF2-40B4-BE49-F238E27FC236}">
                <a16:creationId xmlns:a16="http://schemas.microsoft.com/office/drawing/2014/main" id="{95DE8377-B410-E192-4B2D-12C750136CC7}"/>
              </a:ext>
            </a:extLst>
          </p:cNvPr>
          <p:cNvCxnSpPr>
            <a:cxnSpLocks/>
          </p:cNvCxnSpPr>
          <p:nvPr/>
        </p:nvCxnSpPr>
        <p:spPr>
          <a:xfrm>
            <a:off x="1628775" y="3260724"/>
            <a:ext cx="3735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9">
            <a:extLst>
              <a:ext uri="{FF2B5EF4-FFF2-40B4-BE49-F238E27FC236}">
                <a16:creationId xmlns:a16="http://schemas.microsoft.com/office/drawing/2014/main" id="{1BB008A3-D7A0-9798-517F-532F98301D12}"/>
              </a:ext>
            </a:extLst>
          </p:cNvPr>
          <p:cNvSpPr txBox="1"/>
          <p:nvPr/>
        </p:nvSpPr>
        <p:spPr>
          <a:xfrm>
            <a:off x="219355" y="3031332"/>
            <a:ext cx="141259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Door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key</a:t>
            </a:r>
            <a:endParaRPr lang="de-DE" dirty="0" err="1">
              <a:cs typeface="Calibri"/>
            </a:endParaRPr>
          </a:p>
          <a:p>
            <a:endParaRPr lang="en-US" dirty="0"/>
          </a:p>
        </p:txBody>
      </p:sp>
      <p:cxnSp>
        <p:nvCxnSpPr>
          <p:cNvPr id="15" name="Straight Arrow Connector 7">
            <a:extLst>
              <a:ext uri="{FF2B5EF4-FFF2-40B4-BE49-F238E27FC236}">
                <a16:creationId xmlns:a16="http://schemas.microsoft.com/office/drawing/2014/main" id="{B313A04D-61ED-1DC7-9F5E-B2754BB6655A}"/>
              </a:ext>
            </a:extLst>
          </p:cNvPr>
          <p:cNvCxnSpPr>
            <a:cxnSpLocks/>
          </p:cNvCxnSpPr>
          <p:nvPr/>
        </p:nvCxnSpPr>
        <p:spPr>
          <a:xfrm>
            <a:off x="1638300" y="3536949"/>
            <a:ext cx="3680460" cy="98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9B2B707D-6210-FA75-E12F-32DED49233C2}"/>
              </a:ext>
            </a:extLst>
          </p:cNvPr>
          <p:cNvCxnSpPr>
            <a:cxnSpLocks/>
          </p:cNvCxnSpPr>
          <p:nvPr/>
        </p:nvCxnSpPr>
        <p:spPr>
          <a:xfrm flipH="1" flipV="1">
            <a:off x="6741160" y="3865880"/>
            <a:ext cx="3974464" cy="103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8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361</Words>
  <Application>Microsoft Office PowerPoint</Application>
  <PresentationFormat>Breitbild</PresentationFormat>
  <Paragraphs>105</Paragraphs>
  <Slides>21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Level Engineering</vt:lpstr>
      <vt:lpstr>Gameplay</vt:lpstr>
      <vt:lpstr>Development Process - Jonas</vt:lpstr>
      <vt:lpstr>Dungeon Level - Jonas</vt:lpstr>
      <vt:lpstr>Character Controller - Jonas</vt:lpstr>
      <vt:lpstr>Character Controller - Jonas</vt:lpstr>
      <vt:lpstr>Character Controller - Jonas</vt:lpstr>
      <vt:lpstr>Development Process - Lara</vt:lpstr>
      <vt:lpstr>PowerPoint-Präsentation</vt:lpstr>
      <vt:lpstr>Hide from Enemies</vt:lpstr>
      <vt:lpstr>Hide from Enemies</vt:lpstr>
      <vt:lpstr>Development Process - Okay</vt:lpstr>
      <vt:lpstr>Enemy AI – Core AI and Tool Development</vt:lpstr>
      <vt:lpstr>Enemy AI - Behaviour</vt:lpstr>
      <vt:lpstr>Enemy AI – Visualisation in Scene</vt:lpstr>
      <vt:lpstr>Enemy AI Tool – Intuitive Path Creator</vt:lpstr>
      <vt:lpstr>Development Process - Leon</vt:lpstr>
      <vt:lpstr>PowerPoint-Präsentation</vt:lpstr>
      <vt:lpstr>Tool Development: Wall Placer</vt:lpstr>
      <vt:lpstr>Tool Development: Wall Placer</vt:lpstr>
      <vt:lpstr>Music Pieces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Engineering</dc:title>
  <dc:creator>Okay Uenal</dc:creator>
  <cp:lastModifiedBy>Ünal, Okay Kaan</cp:lastModifiedBy>
  <cp:revision>6</cp:revision>
  <dcterms:created xsi:type="dcterms:W3CDTF">2023-01-31T12:55:16Z</dcterms:created>
  <dcterms:modified xsi:type="dcterms:W3CDTF">2023-02-02T22:44:17Z</dcterms:modified>
</cp:coreProperties>
</file>